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80" r:id="rId3"/>
    <p:sldId id="382" r:id="rId4"/>
    <p:sldId id="381" r:id="rId5"/>
    <p:sldId id="383" r:id="rId6"/>
    <p:sldId id="384" r:id="rId7"/>
    <p:sldId id="385" r:id="rId8"/>
    <p:sldId id="386" r:id="rId9"/>
    <p:sldId id="317" r:id="rId10"/>
    <p:sldId id="318" r:id="rId11"/>
    <p:sldId id="374" r:id="rId12"/>
    <p:sldId id="375" r:id="rId13"/>
    <p:sldId id="376" r:id="rId14"/>
    <p:sldId id="377" r:id="rId15"/>
    <p:sldId id="372" r:id="rId16"/>
    <p:sldId id="373" r:id="rId17"/>
    <p:sldId id="324" r:id="rId18"/>
    <p:sldId id="269" r:id="rId19"/>
    <p:sldId id="378" r:id="rId20"/>
    <p:sldId id="379" r:id="rId21"/>
    <p:sldId id="387" r:id="rId22"/>
    <p:sldId id="388"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p:restoredTop sz="94648"/>
  </p:normalViewPr>
  <p:slideViewPr>
    <p:cSldViewPr snapToGrid="0" snapToObjects="1">
      <p:cViewPr varScale="1">
        <p:scale>
          <a:sx n="104" d="100"/>
          <a:sy n="104" d="100"/>
        </p:scale>
        <p:origin x="104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346D-7C73-3845-AFA5-04296FB8191F}" type="datetimeFigureOut">
              <a:rPr lang="nl-NL" smtClean="0"/>
              <a:t>29-09-2022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E04EA-3E3A-C94F-A54E-C3FDEE108A58}" type="slidenum">
              <a:rPr lang="nl-NL" smtClean="0"/>
              <a:t>‹nr.›</a:t>
            </a:fld>
            <a:endParaRPr lang="nl-NL"/>
          </a:p>
        </p:txBody>
      </p:sp>
    </p:spTree>
    <p:extLst>
      <p:ext uri="{BB962C8B-B14F-4D97-AF65-F5344CB8AC3E}">
        <p14:creationId xmlns:p14="http://schemas.microsoft.com/office/powerpoint/2010/main" val="401476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5DC5F-93F0-834E-8002-0E22F41677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EA07157-5CAC-824A-A096-7440CDE45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77AFB4-CBD6-7D42-98B3-2E9BC25FA5D5}"/>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5" name="Tijdelijke aanduiding voor voettekst 4">
            <a:extLst>
              <a:ext uri="{FF2B5EF4-FFF2-40B4-BE49-F238E27FC236}">
                <a16:creationId xmlns:a16="http://schemas.microsoft.com/office/drawing/2014/main" id="{54E78DA1-D848-564D-B188-07C7F33200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AF3599-5791-7A4C-8F86-7D43F54A6BA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5079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8F4FC-E967-CB4C-BEA8-C2DEFE10E1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DE5338-8D72-CB4A-8BC6-1924A619ECC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1910F6-0B31-314F-81E9-296D4040FA55}"/>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5" name="Tijdelijke aanduiding voor voettekst 4">
            <a:extLst>
              <a:ext uri="{FF2B5EF4-FFF2-40B4-BE49-F238E27FC236}">
                <a16:creationId xmlns:a16="http://schemas.microsoft.com/office/drawing/2014/main" id="{BC0927BF-1D38-BA43-84BF-FF2157CF39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6AD2E4-9124-674D-882A-06597E68EA4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9797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0A34E9-82F8-F74B-A2C2-52ABA6F3B3C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27E6B4-3D7E-6A4C-9926-2253CCEFDF7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DCF28D-E547-1144-B64E-A4C0613066F5}"/>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5" name="Tijdelijke aanduiding voor voettekst 4">
            <a:extLst>
              <a:ext uri="{FF2B5EF4-FFF2-40B4-BE49-F238E27FC236}">
                <a16:creationId xmlns:a16="http://schemas.microsoft.com/office/drawing/2014/main" id="{5BA4DD0B-CA54-D94F-9709-BA019DFF03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63FAB-A982-2344-A481-9BF1D58CC54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37206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1D086-8BE0-F64E-B545-90D34F362A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DB0739-2CCE-1842-840F-B38A68F3FE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4B1115-543C-4945-BFF6-1EC57B8F67DE}"/>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5" name="Tijdelijke aanduiding voor voettekst 4">
            <a:extLst>
              <a:ext uri="{FF2B5EF4-FFF2-40B4-BE49-F238E27FC236}">
                <a16:creationId xmlns:a16="http://schemas.microsoft.com/office/drawing/2014/main" id="{5A761C7D-226F-564D-87C3-72B11DBAA8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F95F7-9D21-6B4D-A499-A04B900FE102}"/>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52596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34A2-B016-6F45-ACAC-8388B5FA36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8C3C9FF-CC46-FD44-ADD9-19B54F43C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898DE3-9CE1-A64A-8082-F8AF7B140E9B}"/>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5" name="Tijdelijke aanduiding voor voettekst 4">
            <a:extLst>
              <a:ext uri="{FF2B5EF4-FFF2-40B4-BE49-F238E27FC236}">
                <a16:creationId xmlns:a16="http://schemas.microsoft.com/office/drawing/2014/main" id="{36FC391E-6D88-3C4A-9CA1-7B2DA23973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5A0C2-10FB-BE43-B130-D4D030264B0E}"/>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6553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ED76D-852E-204F-9682-333456E66D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098012-6259-2440-B61E-6CCA6F83B41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91E292-90E8-1046-92E5-16076E1028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870FFA-BE5C-B244-971E-A3ED69AE25A3}"/>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6" name="Tijdelijke aanduiding voor voettekst 5">
            <a:extLst>
              <a:ext uri="{FF2B5EF4-FFF2-40B4-BE49-F238E27FC236}">
                <a16:creationId xmlns:a16="http://schemas.microsoft.com/office/drawing/2014/main" id="{6162079F-6A79-764A-A226-9F0BFA5668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B4ACF0-D042-D746-AD3E-2571D1F971D8}"/>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6605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27034-AC1F-9A43-A84F-12A9EEB268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FA10DC-4CC6-5C48-9F54-4AA2F4D86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86919C-00C3-1842-814D-727B2672C3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24B5EE-FDAC-9F47-80AF-1728718E4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0317AF-0A4A-6F4A-8B71-9FDAD68F84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77A865A-3923-D943-A5FC-6AED4C2310E5}"/>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8" name="Tijdelijke aanduiding voor voettekst 7">
            <a:extLst>
              <a:ext uri="{FF2B5EF4-FFF2-40B4-BE49-F238E27FC236}">
                <a16:creationId xmlns:a16="http://schemas.microsoft.com/office/drawing/2014/main" id="{5DAD5B2A-5AE6-6849-B89A-E4F42D1389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CA9694-2EA6-464A-8CB4-1E73906DDC11}"/>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84155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66C56-3F04-6747-8480-EF2F5437B6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B445AB-BF97-6843-A704-769D856830ED}"/>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4" name="Tijdelijke aanduiding voor voettekst 3">
            <a:extLst>
              <a:ext uri="{FF2B5EF4-FFF2-40B4-BE49-F238E27FC236}">
                <a16:creationId xmlns:a16="http://schemas.microsoft.com/office/drawing/2014/main" id="{1713903A-743C-BC48-AA55-E586586C65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E4F0D0-D243-8944-9AA9-9BB03E73FB6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96466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7686A6-AF70-0845-B01C-F48B514FB429}"/>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3" name="Tijdelijke aanduiding voor voettekst 2">
            <a:extLst>
              <a:ext uri="{FF2B5EF4-FFF2-40B4-BE49-F238E27FC236}">
                <a16:creationId xmlns:a16="http://schemas.microsoft.com/office/drawing/2014/main" id="{BD1CED5B-146F-784B-9258-6B5B8EFCCB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7EEEBE-F397-7D44-BA38-86F690A3CDC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4395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66996-9130-FB4F-B82C-C16E31D038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D2EAF20-7251-144D-B88F-BAAF343CE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1A9DBC-4804-C04A-B1F7-C1690FF6B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DDB280-67A7-1244-94EC-AFEACD3E48C9}"/>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6" name="Tijdelijke aanduiding voor voettekst 5">
            <a:extLst>
              <a:ext uri="{FF2B5EF4-FFF2-40B4-BE49-F238E27FC236}">
                <a16:creationId xmlns:a16="http://schemas.microsoft.com/office/drawing/2014/main" id="{BF929012-7AFA-1D46-BEB1-4921B5E89C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897CC2-986E-F848-BD71-F5DABF3F45EA}"/>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89742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68701-EE62-D145-9C9C-48F43C889A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E48F01-0170-2641-B6BD-7C1358BC6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D6DFA9-6439-EE49-805D-5513B5D8A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7F3FF6-7A7E-B942-9DAA-7B58B6734B4B}"/>
              </a:ext>
            </a:extLst>
          </p:cNvPr>
          <p:cNvSpPr>
            <a:spLocks noGrp="1"/>
          </p:cNvSpPr>
          <p:nvPr>
            <p:ph type="dt" sz="half" idx="10"/>
          </p:nvPr>
        </p:nvSpPr>
        <p:spPr/>
        <p:txBody>
          <a:bodyPr/>
          <a:lstStyle/>
          <a:p>
            <a:fld id="{9A5FBDE9-AF25-014C-B2FC-CCB9C83B0A6B}" type="datetimeFigureOut">
              <a:rPr lang="nl-NL" smtClean="0"/>
              <a:t>29-09-2022</a:t>
            </a:fld>
            <a:endParaRPr lang="nl-NL"/>
          </a:p>
        </p:txBody>
      </p:sp>
      <p:sp>
        <p:nvSpPr>
          <p:cNvPr id="6" name="Tijdelijke aanduiding voor voettekst 5">
            <a:extLst>
              <a:ext uri="{FF2B5EF4-FFF2-40B4-BE49-F238E27FC236}">
                <a16:creationId xmlns:a16="http://schemas.microsoft.com/office/drawing/2014/main" id="{DB7B3A14-7ACB-1141-86AE-35FD1ED4E5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55E39B-2C70-ED4C-B7C7-3ADD7CF86DF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5017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77B9AB-5A27-D443-A385-1BF10E0C7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7D6ECF-6B60-0449-9908-908FC019C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DD8864-4C08-3747-B343-DA2F6D882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BDE9-AF25-014C-B2FC-CCB9C83B0A6B}" type="datetimeFigureOut">
              <a:rPr lang="nl-NL" smtClean="0"/>
              <a:t>29-09-2022</a:t>
            </a:fld>
            <a:endParaRPr lang="nl-NL"/>
          </a:p>
        </p:txBody>
      </p:sp>
      <p:sp>
        <p:nvSpPr>
          <p:cNvPr id="5" name="Tijdelijke aanduiding voor voettekst 4">
            <a:extLst>
              <a:ext uri="{FF2B5EF4-FFF2-40B4-BE49-F238E27FC236}">
                <a16:creationId xmlns:a16="http://schemas.microsoft.com/office/drawing/2014/main" id="{4417864D-A537-8A48-A5B9-080E4CAA5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51F5B54-A321-2040-87A0-085CD66F3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FEA10-5CB1-D14D-84D1-D33774309086}" type="slidenum">
              <a:rPr lang="nl-NL" smtClean="0"/>
              <a:t>‹nr.›</a:t>
            </a:fld>
            <a:endParaRPr lang="nl-NL"/>
          </a:p>
        </p:txBody>
      </p:sp>
    </p:spTree>
    <p:extLst>
      <p:ext uri="{BB962C8B-B14F-4D97-AF65-F5344CB8AC3E}">
        <p14:creationId xmlns:p14="http://schemas.microsoft.com/office/powerpoint/2010/main" val="12108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kennisbanksportenbewegen.nl/?file=459&amp;m=1422882795&amp;action=file.downlo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oketgezondleven.nl/integraal-werken/gezonde-wijkaanpak/infographic-gezonde-wijkaanpa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volksgezondheidenzorg.info/onderwerp/dossier-preventie/preventieakkoor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oketgezondleven.nl/integraal-werken/wettelijk-en-beleidskader-publieke-gezondheid/landelijke-nota-gezondheidsbeleid-lokaal-beleid"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1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31C63"/>
            </a:solidFill>
          </a:ln>
        </p:spPr>
        <p:style>
          <a:lnRef idx="1">
            <a:schemeClr val="accent1"/>
          </a:lnRef>
          <a:fillRef idx="0">
            <a:schemeClr val="accent1"/>
          </a:fillRef>
          <a:effectRef idx="0">
            <a:schemeClr val="accent1"/>
          </a:effectRef>
          <a:fontRef idx="minor">
            <a:schemeClr val="tx1"/>
          </a:fontRef>
        </p:style>
      </p:cxnSp>
      <p:sp>
        <p:nvSpPr>
          <p:cNvPr id="6" name="Titel 5">
            <a:extLst>
              <a:ext uri="{FF2B5EF4-FFF2-40B4-BE49-F238E27FC236}">
                <a16:creationId xmlns:a16="http://schemas.microsoft.com/office/drawing/2014/main" id="{BE653DBE-4A44-C145-ACB0-4750AE987983}"/>
              </a:ext>
            </a:extLst>
          </p:cNvPr>
          <p:cNvSpPr>
            <a:spLocks noGrp="1"/>
          </p:cNvSpPr>
          <p:nvPr>
            <p:ph type="ctrTitle"/>
          </p:nvPr>
        </p:nvSpPr>
        <p:spPr>
          <a:xfrm>
            <a:off x="1109980" y="4277356"/>
            <a:ext cx="9966960" cy="1560320"/>
          </a:xfrm>
        </p:spPr>
        <p:txBody>
          <a:bodyPr>
            <a:normAutofit/>
          </a:bodyPr>
          <a:lstStyle/>
          <a:p>
            <a:br>
              <a:rPr lang="nl-NL" sz="4900">
                <a:solidFill>
                  <a:srgbClr val="531C63"/>
                </a:solidFill>
              </a:rPr>
            </a:br>
            <a:r>
              <a:rPr lang="nl-NL" sz="4900">
                <a:solidFill>
                  <a:srgbClr val="531C63"/>
                </a:solidFill>
              </a:rPr>
              <a:t>Integraal gezondheidsbeleid</a:t>
            </a:r>
          </a:p>
        </p:txBody>
      </p:sp>
      <p:sp>
        <p:nvSpPr>
          <p:cNvPr id="3" name="Ondertitel 2">
            <a:extLst>
              <a:ext uri="{FF2B5EF4-FFF2-40B4-BE49-F238E27FC236}">
                <a16:creationId xmlns:a16="http://schemas.microsoft.com/office/drawing/2014/main" id="{2B70D30B-8A86-574F-BED3-9F0A951B62B9}"/>
              </a:ext>
            </a:extLst>
          </p:cNvPr>
          <p:cNvSpPr>
            <a:spLocks noGrp="1"/>
          </p:cNvSpPr>
          <p:nvPr>
            <p:ph type="subTitle" idx="1"/>
          </p:nvPr>
        </p:nvSpPr>
        <p:spPr>
          <a:xfrm>
            <a:off x="1709530" y="5799489"/>
            <a:ext cx="8767860" cy="440822"/>
          </a:xfrm>
        </p:spPr>
        <p:txBody>
          <a:bodyPr>
            <a:normAutofit/>
          </a:bodyPr>
          <a:lstStyle/>
          <a:p>
            <a:r>
              <a:rPr lang="nl-NL" sz="2000" dirty="0">
                <a:solidFill>
                  <a:srgbClr val="531C63"/>
                </a:solidFill>
              </a:rPr>
              <a:t>Leerjaar3, periode 1, week 4</a:t>
            </a:r>
          </a:p>
        </p:txBody>
      </p:sp>
      <p:pic>
        <p:nvPicPr>
          <p:cNvPr id="9" name="Afbeelding 8">
            <a:extLst>
              <a:ext uri="{FF2B5EF4-FFF2-40B4-BE49-F238E27FC236}">
                <a16:creationId xmlns:a16="http://schemas.microsoft.com/office/drawing/2014/main" id="{965B21BF-2617-334B-A314-0B733AD793F6}"/>
              </a:ext>
            </a:extLst>
          </p:cNvPr>
          <p:cNvPicPr>
            <a:picLocks noChangeAspect="1"/>
          </p:cNvPicPr>
          <p:nvPr/>
        </p:nvPicPr>
        <p:blipFill rotWithShape="1">
          <a:blip r:embed="rId2"/>
          <a:srcRect t="13125" r="1" b="11202"/>
          <a:stretch/>
        </p:blipFill>
        <p:spPr>
          <a:xfrm>
            <a:off x="243840" y="256540"/>
            <a:ext cx="11704320" cy="3764276"/>
          </a:xfrm>
          <a:prstGeom prst="rect">
            <a:avLst/>
          </a:prstGeom>
        </p:spPr>
      </p:pic>
    </p:spTree>
    <p:extLst>
      <p:ext uri="{BB962C8B-B14F-4D97-AF65-F5344CB8AC3E}">
        <p14:creationId xmlns:p14="http://schemas.microsoft.com/office/powerpoint/2010/main" val="3805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6ED9E0-BCCC-5244-96F6-FB5398BC6D8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dirty="0" err="1">
                <a:solidFill>
                  <a:srgbClr val="FFFFFF"/>
                </a:solidFill>
              </a:rPr>
              <a:t>Landelijk</a:t>
            </a:r>
            <a:r>
              <a:rPr lang="en-US" sz="2800" dirty="0">
                <a:solidFill>
                  <a:srgbClr val="FFFFFF"/>
                </a:solidFill>
              </a:rPr>
              <a:t> nota </a:t>
            </a:r>
            <a:r>
              <a:rPr lang="en-US" sz="2800" dirty="0" err="1">
                <a:solidFill>
                  <a:srgbClr val="FFFFFF"/>
                </a:solidFill>
              </a:rPr>
              <a:t>gezondheidszorg</a:t>
            </a:r>
            <a:r>
              <a:rPr lang="en-US" sz="2800" dirty="0">
                <a:solidFill>
                  <a:srgbClr val="FFFFFF"/>
                </a:solidFill>
              </a:rPr>
              <a:t> </a:t>
            </a:r>
            <a:r>
              <a:rPr lang="en-US" sz="2800" dirty="0" err="1">
                <a:solidFill>
                  <a:srgbClr val="FFFFFF"/>
                </a:solidFill>
              </a:rPr>
              <a:t>nader</a:t>
            </a:r>
            <a:r>
              <a:rPr lang="en-US" sz="2800" dirty="0">
                <a:solidFill>
                  <a:srgbClr val="FFFFFF"/>
                </a:solidFill>
              </a:rPr>
              <a:t> </a:t>
            </a:r>
            <a:r>
              <a:rPr lang="en-US" sz="2800" dirty="0" err="1">
                <a:solidFill>
                  <a:srgbClr val="FFFFFF"/>
                </a:solidFill>
              </a:rPr>
              <a:t>bekeken</a:t>
            </a:r>
            <a:r>
              <a:rPr lang="en-US" sz="2800" dirty="0">
                <a:solidFill>
                  <a:srgbClr val="FFFFFF"/>
                </a:solidFill>
              </a:rPr>
              <a:t> </a:t>
            </a:r>
            <a:r>
              <a:rPr lang="en-US" sz="2800" dirty="0" err="1">
                <a:solidFill>
                  <a:srgbClr val="FFFFFF"/>
                </a:solidFill>
              </a:rPr>
              <a:t>en</a:t>
            </a:r>
            <a:r>
              <a:rPr lang="en-US" sz="2800" dirty="0">
                <a:solidFill>
                  <a:srgbClr val="FFFFFF"/>
                </a:solidFill>
              </a:rPr>
              <a:t> hoe </a:t>
            </a:r>
            <a:r>
              <a:rPr lang="en-US" sz="2800" dirty="0" err="1">
                <a:solidFill>
                  <a:srgbClr val="FFFFFF"/>
                </a:solidFill>
              </a:rPr>
              <a:t>zien</a:t>
            </a:r>
            <a:r>
              <a:rPr lang="en-US" sz="2800" dirty="0">
                <a:solidFill>
                  <a:srgbClr val="FFFFFF"/>
                </a:solidFill>
              </a:rPr>
              <a:t> we de </a:t>
            </a:r>
            <a:r>
              <a:rPr lang="en-US" sz="2800" dirty="0" err="1">
                <a:solidFill>
                  <a:srgbClr val="FFFFFF"/>
                </a:solidFill>
              </a:rPr>
              <a:t>verbindingen</a:t>
            </a:r>
            <a:r>
              <a:rPr lang="en-US" sz="2800" dirty="0">
                <a:solidFill>
                  <a:srgbClr val="FFFFFF"/>
                </a:solidFill>
              </a:rPr>
              <a:t> </a:t>
            </a:r>
            <a:r>
              <a:rPr lang="en-US" sz="2800" dirty="0" err="1">
                <a:solidFill>
                  <a:srgbClr val="FFFFFF"/>
                </a:solidFill>
              </a:rPr>
              <a:t>naar</a:t>
            </a:r>
            <a:r>
              <a:rPr lang="en-US" sz="2800" dirty="0">
                <a:solidFill>
                  <a:srgbClr val="FFFFFF"/>
                </a:solidFill>
              </a:rPr>
              <a:t> </a:t>
            </a:r>
            <a:r>
              <a:rPr lang="en-US" sz="2800" dirty="0" err="1">
                <a:solidFill>
                  <a:srgbClr val="FFFFFF"/>
                </a:solidFill>
              </a:rPr>
              <a:t>eerdere</a:t>
            </a:r>
            <a:r>
              <a:rPr lang="en-US" sz="2800" dirty="0">
                <a:solidFill>
                  <a:srgbClr val="FFFFFF"/>
                </a:solidFill>
              </a:rPr>
              <a:t> </a:t>
            </a:r>
            <a:r>
              <a:rPr lang="en-US" sz="2800" dirty="0" err="1">
                <a:solidFill>
                  <a:srgbClr val="FFFFFF"/>
                </a:solidFill>
              </a:rPr>
              <a:t>lesstof</a:t>
            </a:r>
            <a:r>
              <a:rPr lang="en-US" sz="2800" dirty="0">
                <a:solidFill>
                  <a:srgbClr val="FFFFFF"/>
                </a:solidFill>
              </a:rPr>
              <a:t>?</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3F451794-6F20-7B4B-9557-1FE7D7FF15AC}"/>
              </a:ext>
            </a:extLst>
          </p:cNvPr>
          <p:cNvPicPr>
            <a:picLocks noGrp="1" noChangeAspect="1"/>
          </p:cNvPicPr>
          <p:nvPr>
            <p:ph idx="1"/>
          </p:nvPr>
        </p:nvPicPr>
        <p:blipFill rotWithShape="1">
          <a:blip r:embed="rId2"/>
          <a:srcRect t="5123"/>
          <a:stretch/>
        </p:blipFill>
        <p:spPr>
          <a:xfrm>
            <a:off x="976251" y="942538"/>
            <a:ext cx="7163222" cy="4808332"/>
          </a:xfrm>
          <a:prstGeom prst="rect">
            <a:avLst/>
          </a:prstGeom>
          <a:effectLst/>
        </p:spPr>
      </p:pic>
    </p:spTree>
    <p:extLst>
      <p:ext uri="{BB962C8B-B14F-4D97-AF65-F5344CB8AC3E}">
        <p14:creationId xmlns:p14="http://schemas.microsoft.com/office/powerpoint/2010/main" val="135887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A1D5D5-8070-E244-E534-F4198BB296D6}"/>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Gezondheidsvraagstukken landelijke nota 2020-2024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0DC87A1-3109-4FF9-D814-519038198605}"/>
              </a:ext>
            </a:extLst>
          </p:cNvPr>
          <p:cNvSpPr>
            <a:spLocks noGrp="1"/>
          </p:cNvSpPr>
          <p:nvPr>
            <p:ph idx="1"/>
          </p:nvPr>
        </p:nvSpPr>
        <p:spPr>
          <a:xfrm>
            <a:off x="4447308" y="591344"/>
            <a:ext cx="6906491" cy="5585619"/>
          </a:xfrm>
        </p:spPr>
        <p:txBody>
          <a:bodyPr anchor="ctr">
            <a:normAutofit/>
          </a:bodyPr>
          <a:lstStyle/>
          <a:p>
            <a:r>
              <a:rPr lang="nl-NL" dirty="0">
                <a:effectLst/>
                <a:latin typeface="Helvetica" pitchFamily="2" charset="0"/>
              </a:rPr>
              <a:t>A. Gezondheid in de fysieke en sociale leefomgeving </a:t>
            </a:r>
          </a:p>
          <a:p>
            <a:r>
              <a:rPr lang="nl-NL" dirty="0">
                <a:effectLst/>
                <a:latin typeface="Helvetica" pitchFamily="2" charset="0"/>
              </a:rPr>
              <a:t>B. Gezondheidsachterstanden verkleinen </a:t>
            </a:r>
          </a:p>
          <a:p>
            <a:r>
              <a:rPr lang="nl-NL" dirty="0">
                <a:effectLst/>
                <a:latin typeface="Helvetica" pitchFamily="2" charset="0"/>
              </a:rPr>
              <a:t>C. Druk op het dagelijks leven bij jeugd en jongvolwassenen </a:t>
            </a:r>
          </a:p>
          <a:p>
            <a:r>
              <a:rPr lang="nl-NL" dirty="0">
                <a:effectLst/>
                <a:latin typeface="Helvetica" pitchFamily="2" charset="0"/>
              </a:rPr>
              <a:t>D. Vitaal ouder worden </a:t>
            </a:r>
          </a:p>
          <a:p>
            <a:endParaRPr lang="nl-NL" dirty="0"/>
          </a:p>
        </p:txBody>
      </p:sp>
    </p:spTree>
    <p:extLst>
      <p:ext uri="{BB962C8B-B14F-4D97-AF65-F5344CB8AC3E}">
        <p14:creationId xmlns:p14="http://schemas.microsoft.com/office/powerpoint/2010/main" val="156430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c 2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5EF1C4A-CF0D-4A95-4833-D7122D16C78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3800" kern="1200">
                <a:solidFill>
                  <a:srgbClr val="FFFFFF"/>
                </a:solidFill>
                <a:effectLst/>
                <a:latin typeface="+mj-lt"/>
                <a:ea typeface="+mj-ea"/>
                <a:cs typeface="+mj-cs"/>
              </a:rPr>
              <a:t>A. Gezondheid in de fysieke en sociale leefomgeving </a:t>
            </a:r>
            <a:br>
              <a:rPr lang="en-US" sz="3800" kern="1200">
                <a:solidFill>
                  <a:srgbClr val="FFFFFF"/>
                </a:solidFill>
                <a:effectLst/>
                <a:latin typeface="+mj-lt"/>
                <a:ea typeface="+mj-ea"/>
                <a:cs typeface="+mj-cs"/>
              </a:rPr>
            </a:br>
            <a:r>
              <a:rPr lang="en-US" sz="3800" kern="1200">
                <a:solidFill>
                  <a:srgbClr val="FFFFFF"/>
                </a:solidFill>
                <a:effectLst/>
                <a:latin typeface="+mj-lt"/>
                <a:ea typeface="+mj-ea"/>
                <a:cs typeface="+mj-cs"/>
              </a:rPr>
              <a:t>Wat zijn lopende programma’s?</a:t>
            </a:r>
            <a:endParaRPr lang="en-US" sz="3800" kern="1200">
              <a:solidFill>
                <a:srgbClr val="FFFFFF"/>
              </a:solidFill>
              <a:latin typeface="+mj-lt"/>
              <a:ea typeface="+mj-ea"/>
              <a:cs typeface="+mj-cs"/>
            </a:endParaRPr>
          </a:p>
        </p:txBody>
      </p:sp>
      <p:sp>
        <p:nvSpPr>
          <p:cNvPr id="26" name="Oval 2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open">
            <a:extLst>
              <a:ext uri="{FF2B5EF4-FFF2-40B4-BE49-F238E27FC236}">
                <a16:creationId xmlns:a16="http://schemas.microsoft.com/office/drawing/2014/main" id="{912BA866-6B2F-74F8-039F-EAD290DD77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19897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CD2C1B-E6CB-6A3B-8764-0923CDD9982E}"/>
              </a:ext>
            </a:extLst>
          </p:cNvPr>
          <p:cNvSpPr>
            <a:spLocks noGrp="1"/>
          </p:cNvSpPr>
          <p:nvPr>
            <p:ph type="title"/>
          </p:nvPr>
        </p:nvSpPr>
        <p:spPr>
          <a:xfrm>
            <a:off x="686834" y="1153572"/>
            <a:ext cx="3200400" cy="4461163"/>
          </a:xfrm>
        </p:spPr>
        <p:txBody>
          <a:bodyPr>
            <a:normAutofit/>
          </a:bodyPr>
          <a:lstStyle/>
          <a:p>
            <a:r>
              <a:rPr lang="nl-NL" sz="2100" dirty="0">
                <a:solidFill>
                  <a:srgbClr val="FFFFFF"/>
                </a:solidFill>
              </a:rPr>
              <a:t>Kijk hoe de nationale gezondheidsvraagstukken worden vertaald naar lokaal.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2414BEF-D531-6FC3-7F8E-F54218BB76CB}"/>
              </a:ext>
            </a:extLst>
          </p:cNvPr>
          <p:cNvSpPr>
            <a:spLocks noGrp="1"/>
          </p:cNvSpPr>
          <p:nvPr>
            <p:ph idx="1"/>
          </p:nvPr>
        </p:nvSpPr>
        <p:spPr>
          <a:xfrm>
            <a:off x="4447308" y="591344"/>
            <a:ext cx="6906491" cy="5585619"/>
          </a:xfrm>
        </p:spPr>
        <p:txBody>
          <a:bodyPr anchor="ctr">
            <a:normAutofit/>
          </a:bodyPr>
          <a:lstStyle/>
          <a:p>
            <a:pPr marL="0" indent="0">
              <a:buNone/>
            </a:pPr>
            <a:br>
              <a:rPr lang="nl-NL" dirty="0">
                <a:effectLst/>
                <a:latin typeface="Helvetica" pitchFamily="2" charset="0"/>
              </a:rPr>
            </a:br>
            <a:r>
              <a:rPr lang="nl-NL" dirty="0">
                <a:effectLst/>
                <a:latin typeface="Helvetica" pitchFamily="2" charset="0"/>
              </a:rPr>
              <a:t>Antwoord vorige sheet:</a:t>
            </a:r>
          </a:p>
          <a:p>
            <a:r>
              <a:rPr lang="nl-NL" dirty="0">
                <a:effectLst/>
                <a:latin typeface="Helvetica" pitchFamily="2" charset="0"/>
              </a:rPr>
              <a:t>Nationaal Preventieakkoord. </a:t>
            </a:r>
          </a:p>
          <a:p>
            <a:r>
              <a:rPr lang="nl-NL" dirty="0">
                <a:effectLst/>
                <a:latin typeface="Helvetica" pitchFamily="2" charset="0"/>
              </a:rPr>
              <a:t>Nationale Omgevingsvisie </a:t>
            </a:r>
          </a:p>
          <a:p>
            <a:endParaRPr lang="nl-NL" dirty="0"/>
          </a:p>
        </p:txBody>
      </p:sp>
    </p:spTree>
    <p:extLst>
      <p:ext uri="{BB962C8B-B14F-4D97-AF65-F5344CB8AC3E}">
        <p14:creationId xmlns:p14="http://schemas.microsoft.com/office/powerpoint/2010/main" val="135283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83B5BD-6B22-1495-3DA3-24357F3EB3D9}"/>
              </a:ext>
            </a:extLst>
          </p:cNvPr>
          <p:cNvSpPr>
            <a:spLocks noGrp="1"/>
          </p:cNvSpPr>
          <p:nvPr>
            <p:ph type="title"/>
          </p:nvPr>
        </p:nvSpPr>
        <p:spPr>
          <a:xfrm>
            <a:off x="1171074" y="1396686"/>
            <a:ext cx="3240506" cy="4064628"/>
          </a:xfrm>
        </p:spPr>
        <p:txBody>
          <a:bodyPr>
            <a:normAutofit/>
          </a:bodyPr>
          <a:lstStyle/>
          <a:p>
            <a:br>
              <a:rPr lang="nl-NL" sz="2800">
                <a:solidFill>
                  <a:srgbClr val="FFFFFF"/>
                </a:solidFill>
                <a:effectLst/>
                <a:latin typeface="Helvetica" pitchFamily="2" charset="0"/>
              </a:rPr>
            </a:br>
            <a:br>
              <a:rPr lang="nl-NL" sz="2800">
                <a:solidFill>
                  <a:srgbClr val="FFFFFF"/>
                </a:solidFill>
                <a:effectLst/>
                <a:latin typeface="Helvetica" pitchFamily="2" charset="0"/>
              </a:rPr>
            </a:br>
            <a:r>
              <a:rPr lang="nl-NL" sz="2800" b="1">
                <a:solidFill>
                  <a:srgbClr val="FFFFFF"/>
                </a:solidFill>
                <a:effectLst/>
                <a:latin typeface="Helvetica" pitchFamily="2" charset="0"/>
              </a:rPr>
              <a:t>C. Druk op het dagelijks leven bij jeugd en jongvolwassenen</a:t>
            </a:r>
            <a:br>
              <a:rPr lang="nl-NL" sz="2800">
                <a:solidFill>
                  <a:srgbClr val="FFFFFF"/>
                </a:solidFill>
                <a:effectLst/>
                <a:latin typeface="Helvetica" pitchFamily="2" charset="0"/>
              </a:rPr>
            </a:br>
            <a:endParaRPr lang="nl-NL" sz="2800">
              <a:solidFill>
                <a:srgbClr val="FFFFFF"/>
              </a:solidFill>
            </a:endParaRPr>
          </a:p>
        </p:txBody>
      </p:sp>
      <p:sp>
        <p:nvSpPr>
          <p:cNvPr id="20"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B5FC329-6815-1D6B-B95F-DFC3B1A981B3}"/>
              </a:ext>
            </a:extLst>
          </p:cNvPr>
          <p:cNvSpPr>
            <a:spLocks noGrp="1"/>
          </p:cNvSpPr>
          <p:nvPr>
            <p:ph idx="1"/>
          </p:nvPr>
        </p:nvSpPr>
        <p:spPr>
          <a:xfrm>
            <a:off x="5370153" y="1526033"/>
            <a:ext cx="5536397" cy="3935281"/>
          </a:xfrm>
        </p:spPr>
        <p:txBody>
          <a:bodyPr>
            <a:normAutofit/>
          </a:bodyPr>
          <a:lstStyle/>
          <a:p>
            <a:pPr marL="0" indent="0">
              <a:buNone/>
            </a:pPr>
            <a:r>
              <a:rPr lang="nl-NL" dirty="0"/>
              <a:t>Wat zijn hier lopende programma’s?</a:t>
            </a:r>
            <a:endParaRPr lang="nl-NL" dirty="0">
              <a:effectLst/>
              <a:latin typeface="Helvetica" pitchFamily="2" charset="0"/>
            </a:endParaRPr>
          </a:p>
          <a:p>
            <a:r>
              <a:rPr lang="nl-NL" dirty="0">
                <a:effectLst/>
                <a:latin typeface="Helvetica" pitchFamily="2" charset="0"/>
              </a:rPr>
              <a:t>Meerjarenprogramma </a:t>
            </a:r>
          </a:p>
          <a:p>
            <a:r>
              <a:rPr lang="nl-NL" dirty="0">
                <a:effectLst/>
                <a:latin typeface="Helvetica" pitchFamily="2" charset="0"/>
              </a:rPr>
              <a:t>Depressiepreventie </a:t>
            </a:r>
          </a:p>
          <a:p>
            <a:r>
              <a:rPr lang="nl-NL" dirty="0">
                <a:effectLst/>
                <a:latin typeface="Helvetica" pitchFamily="2" charset="0"/>
              </a:rPr>
              <a:t>Alles is gezondheid </a:t>
            </a:r>
          </a:p>
          <a:p>
            <a:r>
              <a:rPr lang="nl-NL" dirty="0">
                <a:effectLst/>
                <a:latin typeface="Helvetica" pitchFamily="2" charset="0"/>
              </a:rPr>
              <a:t>Welbevinden op School </a:t>
            </a:r>
          </a:p>
          <a:p>
            <a:endParaRPr lang="nl-NL" dirty="0"/>
          </a:p>
        </p:txBody>
      </p:sp>
    </p:spTree>
    <p:extLst>
      <p:ext uri="{BB962C8B-B14F-4D97-AF65-F5344CB8AC3E}">
        <p14:creationId xmlns:p14="http://schemas.microsoft.com/office/powerpoint/2010/main" val="33227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45AA4A-0B81-D347-B6A2-AD737C11CF4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D</a:t>
            </a:r>
            <a:r>
              <a:rPr lang="en-US" sz="6100" kern="1200" dirty="0">
                <a:solidFill>
                  <a:schemeClr val="tx1"/>
                </a:solidFill>
                <a:latin typeface="+mj-lt"/>
                <a:ea typeface="+mj-ea"/>
                <a:cs typeface="+mj-cs"/>
              </a:rPr>
              <a:t>ahlgren and whitehead model</a:t>
            </a:r>
          </a:p>
        </p:txBody>
      </p:sp>
      <p:sp>
        <p:nvSpPr>
          <p:cNvPr id="8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egen naar goede gezondheid liggen ook buiten de zorg">
            <a:extLst>
              <a:ext uri="{FF2B5EF4-FFF2-40B4-BE49-F238E27FC236}">
                <a16:creationId xmlns:a16="http://schemas.microsoft.com/office/drawing/2014/main" id="{046B4FA3-682F-A44D-AE99-15E9158703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125539"/>
            <a:ext cx="7214616" cy="457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1E4CCF-0F42-3B4C-91E9-E82EFD8C3899}"/>
              </a:ext>
            </a:extLst>
          </p:cNvPr>
          <p:cNvSpPr>
            <a:spLocks noGrp="1"/>
          </p:cNvSpPr>
          <p:nvPr>
            <p:ph idx="1"/>
          </p:nvPr>
        </p:nvSpPr>
        <p:spPr/>
        <p:txBody>
          <a:bodyPr>
            <a:normAutofit fontScale="85000" lnSpcReduction="20000"/>
          </a:bodyPr>
          <a:lstStyle/>
          <a:p>
            <a:r>
              <a:rPr lang="nl-NL" dirty="0"/>
              <a:t>Het model van </a:t>
            </a:r>
            <a:r>
              <a:rPr lang="nl-NL" dirty="0" err="1"/>
              <a:t>Dahlgren</a:t>
            </a:r>
            <a:r>
              <a:rPr lang="nl-NL" dirty="0"/>
              <a:t> &amp; </a:t>
            </a:r>
            <a:r>
              <a:rPr lang="nl-NL" dirty="0" err="1"/>
              <a:t>Whitehead</a:t>
            </a:r>
            <a:r>
              <a:rPr lang="nl-NL" dirty="0"/>
              <a:t> (1991), geeft de belangrijkste determinanten van gezondheid in lagen aan, in de vorm van een regenboog.</a:t>
            </a:r>
            <a:br>
              <a:rPr lang="nl-NL" dirty="0"/>
            </a:br>
            <a:r>
              <a:rPr lang="nl-NL" dirty="0"/>
              <a:t>In het midden van het model staat het individu. Individuen hebben een leeftijd, zijn man of vrouw en hebben een aantal aangeboren eigenschappen die voor het grootste gedeelte vaststaan. Om hen heen zijn er factoren die beïnvloedbaar zijn door bijvoorbeeld beleid. </a:t>
            </a:r>
          </a:p>
          <a:p>
            <a:r>
              <a:rPr lang="nl-NL" dirty="0"/>
              <a:t>Als eerste zijn dat de leefstijlfactoren zoals voeding, bewegen, veilig vrijen, roken en drinken. De laag daaromheen is de sociale omgeving, onder andere gezin, familie, vrienden, collega’s en buurtgenoten. Daar omheen zit weer een laag die bepaalt in hoeverre personen in staat zijn hun gezondheid te onderhouden dat wil zeggen leef- en werkomstandigheden, voedselvoorziening en toegang tot belangrijke middelen en diensten. Ten slotte hebben economische, culturele en milieu factoren ook invloed. Dit is de maatschappelijke context, ook wel het macro niveau genoemd. </a:t>
            </a:r>
          </a:p>
          <a:p>
            <a:pPr marL="0" indent="0">
              <a:buNone/>
            </a:pPr>
            <a:r>
              <a:rPr lang="nl-NL" sz="1300" dirty="0"/>
              <a:t>Bron: </a:t>
            </a:r>
            <a:r>
              <a:rPr lang="nl-NL" sz="1300" dirty="0">
                <a:hlinkClick r:id="rId2"/>
              </a:rPr>
              <a:t>https://www.kennisbanksportenbewegen.nl/?file=459&amp;m=1422882795&amp;action=file.download</a:t>
            </a:r>
            <a:endParaRPr lang="nl-NL" sz="1300" dirty="0"/>
          </a:p>
          <a:p>
            <a:pPr marL="0" indent="0">
              <a:buNone/>
            </a:pPr>
            <a:endParaRPr lang="nl-NL" dirty="0"/>
          </a:p>
        </p:txBody>
      </p:sp>
    </p:spTree>
    <p:extLst>
      <p:ext uri="{BB962C8B-B14F-4D97-AF65-F5344CB8AC3E}">
        <p14:creationId xmlns:p14="http://schemas.microsoft.com/office/powerpoint/2010/main" val="3197765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D0AC-0215-9D4C-B1FA-3EBBC66E26A8}"/>
              </a:ext>
            </a:extLst>
          </p:cNvPr>
          <p:cNvSpPr>
            <a:spLocks noGrp="1"/>
          </p:cNvSpPr>
          <p:nvPr>
            <p:ph type="title"/>
          </p:nvPr>
        </p:nvSpPr>
        <p:spPr>
          <a:xfrm>
            <a:off x="648928" y="4675886"/>
            <a:ext cx="3685032" cy="1608328"/>
          </a:xfrm>
        </p:spPr>
        <p:txBody>
          <a:bodyPr>
            <a:normAutofit/>
          </a:bodyPr>
          <a:lstStyle/>
          <a:p>
            <a:r>
              <a:rPr lang="nl-NL" sz="3600"/>
              <a:t>Relatie gezonde wijkaanpak</a:t>
            </a:r>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2AE832E5-59EA-3E44-AB32-AAD372E37861}"/>
              </a:ext>
            </a:extLst>
          </p:cNvPr>
          <p:cNvPicPr>
            <a:picLocks noChangeAspect="1"/>
          </p:cNvPicPr>
          <p:nvPr/>
        </p:nvPicPr>
        <p:blipFill rotWithShape="1">
          <a:blip r:embed="rId2"/>
          <a:srcRect r="544"/>
          <a:stretch/>
        </p:blipFill>
        <p:spPr>
          <a:xfrm>
            <a:off x="2184401" y="749300"/>
            <a:ext cx="7823199" cy="3343043"/>
          </a:xfrm>
          <a:prstGeom prst="rect">
            <a:avLst/>
          </a:prstGeom>
        </p:spPr>
      </p:pic>
      <p:sp>
        <p:nvSpPr>
          <p:cNvPr id="3" name="Tijdelijke aanduiding voor inhoud 2">
            <a:extLst>
              <a:ext uri="{FF2B5EF4-FFF2-40B4-BE49-F238E27FC236}">
                <a16:creationId xmlns:a16="http://schemas.microsoft.com/office/drawing/2014/main" id="{5F88FAC1-6530-0046-997B-EB2FFED307EB}"/>
              </a:ext>
            </a:extLst>
          </p:cNvPr>
          <p:cNvSpPr>
            <a:spLocks noGrp="1"/>
          </p:cNvSpPr>
          <p:nvPr>
            <p:ph idx="1"/>
          </p:nvPr>
        </p:nvSpPr>
        <p:spPr>
          <a:xfrm>
            <a:off x="4864100" y="4675886"/>
            <a:ext cx="6675627" cy="1605083"/>
          </a:xfrm>
        </p:spPr>
        <p:txBody>
          <a:bodyPr anchor="ctr">
            <a:normAutofit/>
          </a:bodyPr>
          <a:lstStyle/>
          <a:p>
            <a:r>
              <a:rPr lang="nl-NL" sz="2000">
                <a:hlinkClick r:id="rId3"/>
              </a:rPr>
              <a:t>https://www.loketgezondleven.nl/integraal-werken/gezonde-wijkaanpak/infographic-gezonde-wijkaanpak</a:t>
            </a:r>
            <a:endParaRPr lang="nl-NL" sz="2000"/>
          </a:p>
          <a:p>
            <a:endParaRPr lang="nl-NL" sz="2000"/>
          </a:p>
        </p:txBody>
      </p:sp>
    </p:spTree>
    <p:extLst>
      <p:ext uri="{BB962C8B-B14F-4D97-AF65-F5344CB8AC3E}">
        <p14:creationId xmlns:p14="http://schemas.microsoft.com/office/powerpoint/2010/main" val="335431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97FB00-63DA-1446-886E-00C83E71C8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Nationaal preventieakkoord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60FB010-291A-674F-BE7F-B27BC4C95ABF}"/>
              </a:ext>
            </a:extLst>
          </p:cNvPr>
          <p:cNvSpPr>
            <a:spLocks noGrp="1"/>
          </p:cNvSpPr>
          <p:nvPr>
            <p:ph idx="1"/>
          </p:nvPr>
        </p:nvSpPr>
        <p:spPr>
          <a:xfrm>
            <a:off x="4447308" y="591344"/>
            <a:ext cx="6906491" cy="5585619"/>
          </a:xfrm>
        </p:spPr>
        <p:txBody>
          <a:bodyPr anchor="ctr">
            <a:normAutofit/>
          </a:bodyPr>
          <a:lstStyle/>
          <a:p>
            <a:r>
              <a:rPr lang="nl-NL" dirty="0"/>
              <a:t>Wat staat erin?</a:t>
            </a:r>
          </a:p>
          <a:p>
            <a:r>
              <a:rPr lang="nl-NL" dirty="0">
                <a:hlinkClick r:id="rId2"/>
              </a:rPr>
              <a:t>https://www.volksgezondheidenzorg.info/onderwerp/dossier-preventie/preventieakkoord</a:t>
            </a:r>
            <a:endParaRPr lang="nl-NL" dirty="0"/>
          </a:p>
          <a:p>
            <a:pPr marL="0" indent="0">
              <a:buNone/>
            </a:pPr>
            <a:endParaRPr lang="nl-NL" dirty="0"/>
          </a:p>
        </p:txBody>
      </p:sp>
    </p:spTree>
    <p:extLst>
      <p:ext uri="{BB962C8B-B14F-4D97-AF65-F5344CB8AC3E}">
        <p14:creationId xmlns:p14="http://schemas.microsoft.com/office/powerpoint/2010/main" val="89954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E73D69-923D-E810-E392-745045A913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Thema’s nationaal preventieakkoord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9ED3E0EF-A3E7-DA94-E193-CE3B537F56B2}"/>
              </a:ext>
            </a:extLst>
          </p:cNvPr>
          <p:cNvSpPr>
            <a:spLocks noGrp="1"/>
          </p:cNvSpPr>
          <p:nvPr>
            <p:ph idx="1"/>
          </p:nvPr>
        </p:nvSpPr>
        <p:spPr>
          <a:xfrm>
            <a:off x="4447308" y="591344"/>
            <a:ext cx="6906491" cy="5585619"/>
          </a:xfrm>
        </p:spPr>
        <p:txBody>
          <a:bodyPr anchor="ctr">
            <a:normAutofit/>
          </a:bodyPr>
          <a:lstStyle/>
          <a:p>
            <a:r>
              <a:rPr lang="nl-NL" dirty="0"/>
              <a:t>Roken </a:t>
            </a:r>
          </a:p>
          <a:p>
            <a:r>
              <a:rPr lang="nl-NL" dirty="0"/>
              <a:t>Overgewicht</a:t>
            </a:r>
          </a:p>
          <a:p>
            <a:r>
              <a:rPr lang="nl-NL" dirty="0"/>
              <a:t>Problematisch alcohol gebruik</a:t>
            </a:r>
          </a:p>
        </p:txBody>
      </p:sp>
    </p:spTree>
    <p:extLst>
      <p:ext uri="{BB962C8B-B14F-4D97-AF65-F5344CB8AC3E}">
        <p14:creationId xmlns:p14="http://schemas.microsoft.com/office/powerpoint/2010/main" val="402376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 container, illustratie&#10;&#10;Automatisch gegenereerde beschrijving">
            <a:extLst>
              <a:ext uri="{FF2B5EF4-FFF2-40B4-BE49-F238E27FC236}">
                <a16:creationId xmlns:a16="http://schemas.microsoft.com/office/drawing/2014/main" id="{CF90A8EA-2369-E038-3759-C78FF3F3DAC3}"/>
              </a:ext>
            </a:extLst>
          </p:cNvPr>
          <p:cNvPicPr>
            <a:picLocks noGrp="1" noChangeAspect="1"/>
          </p:cNvPicPr>
          <p:nvPr>
            <p:ph idx="1"/>
          </p:nvPr>
        </p:nvPicPr>
        <p:blipFill rotWithShape="1">
          <a:blip r:embed="rId2"/>
          <a:srcRect t="14804" b="21448"/>
          <a:stretch/>
        </p:blipFill>
        <p:spPr>
          <a:xfrm>
            <a:off x="20" y="1282"/>
            <a:ext cx="12191980" cy="6856718"/>
          </a:xfrm>
          <a:prstGeom prst="rect">
            <a:avLst/>
          </a:prstGeom>
        </p:spPr>
      </p:pic>
    </p:spTree>
    <p:extLst>
      <p:ext uri="{BB962C8B-B14F-4D97-AF65-F5344CB8AC3E}">
        <p14:creationId xmlns:p14="http://schemas.microsoft.com/office/powerpoint/2010/main" val="3286971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4D19AC-4CE3-084C-5919-FE6FA33D0389}"/>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Vertaling voor Tilburg naar het lokaal preventieakkoord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663643F-65FC-5D6A-A924-2170E814E073}"/>
              </a:ext>
            </a:extLst>
          </p:cNvPr>
          <p:cNvSpPr>
            <a:spLocks noGrp="1"/>
          </p:cNvSpPr>
          <p:nvPr>
            <p:ph idx="1"/>
          </p:nvPr>
        </p:nvSpPr>
        <p:spPr>
          <a:xfrm>
            <a:off x="4447308" y="591344"/>
            <a:ext cx="6906491" cy="5585619"/>
          </a:xfrm>
        </p:spPr>
        <p:txBody>
          <a:bodyPr anchor="ctr">
            <a:normAutofit/>
          </a:bodyPr>
          <a:lstStyle/>
          <a:p>
            <a:r>
              <a:rPr lang="nl-NL" dirty="0"/>
              <a:t>Weerbaar en mentaal gezond</a:t>
            </a:r>
          </a:p>
          <a:p>
            <a:r>
              <a:rPr lang="nl-NL" dirty="0"/>
              <a:t>Erbij horen en ertoe doen</a:t>
            </a:r>
          </a:p>
          <a:p>
            <a:r>
              <a:rPr lang="nl-NL" dirty="0"/>
              <a:t>Kansrijke start voor elk kind</a:t>
            </a:r>
          </a:p>
          <a:p>
            <a:r>
              <a:rPr lang="nl-NL" dirty="0"/>
              <a:t>Reductie alcohol- en drugsgebruik en roken</a:t>
            </a:r>
          </a:p>
          <a:p>
            <a:r>
              <a:rPr lang="nl-NL" dirty="0"/>
              <a:t>Gezond gewicht en vitaliteit</a:t>
            </a:r>
          </a:p>
        </p:txBody>
      </p:sp>
    </p:spTree>
    <p:extLst>
      <p:ext uri="{BB962C8B-B14F-4D97-AF65-F5344CB8AC3E}">
        <p14:creationId xmlns:p14="http://schemas.microsoft.com/office/powerpoint/2010/main" val="1284048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2A1F7E-7110-F00C-9098-51AB032154AF}"/>
              </a:ext>
            </a:extLst>
          </p:cNvPr>
          <p:cNvSpPr>
            <a:spLocks noGrp="1"/>
          </p:cNvSpPr>
          <p:nvPr>
            <p:ph type="title"/>
          </p:nvPr>
        </p:nvSpPr>
        <p:spPr>
          <a:xfrm>
            <a:off x="686834" y="1153572"/>
            <a:ext cx="3200400" cy="4461163"/>
          </a:xfrm>
        </p:spPr>
        <p:txBody>
          <a:bodyPr>
            <a:normAutofit/>
          </a:bodyPr>
          <a:lstStyle/>
          <a:p>
            <a:r>
              <a:rPr lang="nl-NL" sz="2800" b="1" i="1" dirty="0">
                <a:solidFill>
                  <a:srgbClr val="FFFFFF"/>
                </a:solidFill>
                <a:latin typeface="Helvetica" pitchFamily="2" charset="0"/>
              </a:rPr>
              <a:t>De uitdagingen voor Tilburgers uit het lokaal preventieakkoord</a:t>
            </a:r>
            <a:br>
              <a:rPr lang="nl-NL" sz="2800" dirty="0">
                <a:solidFill>
                  <a:srgbClr val="FFFFFF"/>
                </a:solidFill>
                <a:latin typeface="Helvetica" pitchFamily="2" charset="0"/>
              </a:rPr>
            </a:br>
            <a:endParaRPr lang="nl-NL" sz="28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AAAE4E53-766C-BC21-260B-5884CC892D9C}"/>
              </a:ext>
            </a:extLst>
          </p:cNvPr>
          <p:cNvSpPr>
            <a:spLocks noGrp="1"/>
          </p:cNvSpPr>
          <p:nvPr>
            <p:ph idx="1"/>
          </p:nvPr>
        </p:nvSpPr>
        <p:spPr>
          <a:xfrm>
            <a:off x="4447308" y="591344"/>
            <a:ext cx="6906491" cy="5585619"/>
          </a:xfrm>
        </p:spPr>
        <p:txBody>
          <a:bodyPr anchor="ctr">
            <a:normAutofit/>
          </a:bodyPr>
          <a:lstStyle/>
          <a:p>
            <a:pPr marL="0" indent="0">
              <a:buNone/>
            </a:pPr>
            <a:r>
              <a:rPr lang="nl-NL" sz="1500">
                <a:effectLst/>
                <a:latin typeface="Helvetica" pitchFamily="2" charset="0"/>
              </a:rPr>
              <a:t>Gezondheid is meer dan ‘niet ziek zijn’. Het gaat ook over het mee kunnen doen in de maatschappij. En over de omgeving waarin je leeft. Zorgen, geldproblemen, werkloosheid, laaggeletterdheid, woonomgeving en gezondheidsvaardigheden… Veel Tilburgers hebben in hun dagelijks leven te maken met deze uitdagingen. Allemaal zijn ze van invloed op hoe gezond je bent, hoe gezond je je voelt én of je gezond keuzes kunt maken. </a:t>
            </a:r>
          </a:p>
          <a:p>
            <a:r>
              <a:rPr lang="nl-NL" sz="1500">
                <a:effectLst/>
                <a:latin typeface="Helvetica" pitchFamily="2" charset="0"/>
              </a:rPr>
              <a:t>18% van de Tilburgers voelt zich psychisch niet gezond. </a:t>
            </a:r>
          </a:p>
          <a:p>
            <a:r>
              <a:rPr lang="nl-NL" sz="1500">
                <a:effectLst/>
                <a:latin typeface="Helvetica" pitchFamily="2" charset="0"/>
              </a:rPr>
              <a:t>48% van de Tilburgers tussen de 19 en 64 jaar heeft overgewicht; boven de 65 jaar is dat zelfs 62%. </a:t>
            </a:r>
          </a:p>
          <a:p>
            <a:r>
              <a:rPr lang="nl-NL" sz="1500">
                <a:effectLst/>
                <a:latin typeface="Helvetica" pitchFamily="2" charset="0"/>
              </a:rPr>
              <a:t>41% van de volwassenen voldoet niet aan de Nederlandse Norm Gezond Bewegen. Bij jongeren tussen de 12 en 18 jaar voldoet 76% niet. </a:t>
            </a:r>
          </a:p>
          <a:p>
            <a:r>
              <a:rPr lang="nl-NL" sz="1500">
                <a:effectLst/>
                <a:latin typeface="Helvetica" pitchFamily="2" charset="0"/>
              </a:rPr>
              <a:t>Ongeveer een kwart van de volwassen Tilburgers rookt. </a:t>
            </a:r>
          </a:p>
          <a:p>
            <a:r>
              <a:rPr lang="nl-NL" sz="1500">
                <a:effectLst/>
                <a:latin typeface="Helvetica" pitchFamily="2" charset="0"/>
              </a:rPr>
              <a:t>29% van de jongeren in Tilburg onder de 18 jaar, drinkt. </a:t>
            </a:r>
          </a:p>
          <a:p>
            <a:r>
              <a:rPr lang="nl-NL" sz="1500">
                <a:effectLst/>
                <a:latin typeface="Helvetica" pitchFamily="2" charset="0"/>
              </a:rPr>
              <a:t>1 op de 10 jongeren heeft wel eens middelen gebruikt. </a:t>
            </a:r>
          </a:p>
          <a:p>
            <a:r>
              <a:rPr lang="nl-NL" sz="1500">
                <a:effectLst/>
                <a:latin typeface="Helvetica" pitchFamily="2" charset="0"/>
              </a:rPr>
              <a:t>Mensen met een lage opleiding en laag inkomen overlijden eerder en leven langer in ongezondheid </a:t>
            </a:r>
          </a:p>
          <a:p>
            <a:r>
              <a:rPr lang="nl-NL" sz="1500">
                <a:effectLst/>
                <a:latin typeface="Helvetica" pitchFamily="2" charset="0"/>
              </a:rPr>
              <a:t>42% van de Tilburgs tussen de 19 en 64 jaar voelt zich eenzaam. En bij 65-plussers is dat 54%. </a:t>
            </a:r>
          </a:p>
          <a:p>
            <a:endParaRPr lang="nl-NL" sz="1500"/>
          </a:p>
        </p:txBody>
      </p:sp>
    </p:spTree>
    <p:extLst>
      <p:ext uri="{BB962C8B-B14F-4D97-AF65-F5344CB8AC3E}">
        <p14:creationId xmlns:p14="http://schemas.microsoft.com/office/powerpoint/2010/main" val="275349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Voetbalspeler die op het veld staat, met een voet op de voetbal, en toeschouwers op tribunes">
            <a:extLst>
              <a:ext uri="{FF2B5EF4-FFF2-40B4-BE49-F238E27FC236}">
                <a16:creationId xmlns:a16="http://schemas.microsoft.com/office/drawing/2014/main" id="{D1D6562A-4C73-9267-F34B-94EEB063F551}"/>
              </a:ext>
            </a:extLst>
          </p:cNvPr>
          <p:cNvPicPr>
            <a:picLocks noGrp="1" noChangeAspect="1"/>
          </p:cNvPicPr>
          <p:nvPr>
            <p:ph idx="1"/>
          </p:nvPr>
        </p:nvPicPr>
        <p:blipFill rotWithShape="1">
          <a:blip r:embed="rId2"/>
          <a:srcRect t="1865" r="1" b="1"/>
          <a:stretch/>
        </p:blipFill>
        <p:spPr>
          <a:xfrm>
            <a:off x="196850" y="173518"/>
            <a:ext cx="11798300" cy="6512763"/>
          </a:xfrm>
          <a:prstGeom prst="rect">
            <a:avLst/>
          </a:prstGeom>
        </p:spPr>
      </p:pic>
    </p:spTree>
    <p:extLst>
      <p:ext uri="{BB962C8B-B14F-4D97-AF65-F5344CB8AC3E}">
        <p14:creationId xmlns:p14="http://schemas.microsoft.com/office/powerpoint/2010/main" val="46951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2">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tekst&#10;&#10;Automatisch gegenereerde beschrijving">
            <a:extLst>
              <a:ext uri="{FF2B5EF4-FFF2-40B4-BE49-F238E27FC236}">
                <a16:creationId xmlns:a16="http://schemas.microsoft.com/office/drawing/2014/main" id="{47E43D57-7107-A578-3C5A-5FECBF3250F3}"/>
              </a:ext>
            </a:extLst>
          </p:cNvPr>
          <p:cNvPicPr>
            <a:picLocks noChangeAspect="1"/>
          </p:cNvPicPr>
          <p:nvPr/>
        </p:nvPicPr>
        <p:blipFill rotWithShape="1">
          <a:blip r:embed="rId2"/>
          <a:srcRect l="4975" r="3930" b="2"/>
          <a:stretch/>
        </p:blipFill>
        <p:spPr>
          <a:xfrm>
            <a:off x="20" y="2959630"/>
            <a:ext cx="6400781" cy="3898370"/>
          </a:xfrm>
          <a:prstGeom prst="rect">
            <a:avLst/>
          </a:prstGeom>
        </p:spPr>
      </p:pic>
      <p:pic>
        <p:nvPicPr>
          <p:cNvPr id="5" name="Tijdelijke aanduiding voor inhoud 4">
            <a:extLst>
              <a:ext uri="{FF2B5EF4-FFF2-40B4-BE49-F238E27FC236}">
                <a16:creationId xmlns:a16="http://schemas.microsoft.com/office/drawing/2014/main" id="{C8EFF94E-93C5-7E62-E8BB-545A216D4F71}"/>
              </a:ext>
            </a:extLst>
          </p:cNvPr>
          <p:cNvPicPr>
            <a:picLocks noGrp="1" noChangeAspect="1"/>
          </p:cNvPicPr>
          <p:nvPr>
            <p:ph idx="4294967295"/>
          </p:nvPr>
        </p:nvPicPr>
        <p:blipFill rotWithShape="1">
          <a:blip r:embed="rId3"/>
          <a:srcRect r="8163"/>
          <a:stretch/>
        </p:blipFill>
        <p:spPr>
          <a:xfrm rot="5400000">
            <a:off x="5962650" y="628650"/>
            <a:ext cx="6857999" cy="5600701"/>
          </a:xfrm>
          <a:prstGeom prst="rect">
            <a:avLst/>
          </a:prstGeom>
        </p:spPr>
      </p:pic>
    </p:spTree>
    <p:extLst>
      <p:ext uri="{BB962C8B-B14F-4D97-AF65-F5344CB8AC3E}">
        <p14:creationId xmlns:p14="http://schemas.microsoft.com/office/powerpoint/2010/main" val="291753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2EFB74-9A4A-7BB9-AB48-E1E6DBB5A01A}"/>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D600C39-1676-17CC-06DD-0A71D187D685}"/>
              </a:ext>
            </a:extLst>
          </p:cNvPr>
          <p:cNvSpPr>
            <a:spLocks noGrp="1"/>
          </p:cNvSpPr>
          <p:nvPr>
            <p:ph idx="1"/>
          </p:nvPr>
        </p:nvSpPr>
        <p:spPr>
          <a:xfrm>
            <a:off x="4447308" y="591344"/>
            <a:ext cx="6906491" cy="5585619"/>
          </a:xfrm>
        </p:spPr>
        <p:txBody>
          <a:bodyPr anchor="ctr">
            <a:normAutofit/>
          </a:bodyPr>
          <a:lstStyle/>
          <a:p>
            <a:pPr marL="0" indent="0">
              <a:buNone/>
            </a:pPr>
            <a:r>
              <a:rPr lang="nl-NL" dirty="0"/>
              <a:t>Aan het einde van de les:</a:t>
            </a:r>
          </a:p>
          <a:p>
            <a:r>
              <a:rPr lang="nl-NL" dirty="0">
                <a:effectLst/>
              </a:rPr>
              <a:t>Kun je toelichten wat eenzaamheid is, welke impact dit kan hebben op de gezondheid en weet het verschil tussen sociale en emotionele eenzaamheid.</a:t>
            </a:r>
            <a:endParaRPr lang="nl-NL" dirty="0"/>
          </a:p>
          <a:p>
            <a:r>
              <a:rPr lang="nl-NL" dirty="0"/>
              <a:t>Snap hoe gezondheidsbeleid door wordt  vertaald van landelijk naar lokaal.</a:t>
            </a:r>
          </a:p>
          <a:p>
            <a:r>
              <a:rPr lang="nl-NL" dirty="0"/>
              <a:t>Kun je betrouwbare informatie vinden en deze koppelen aan de thema’s voor het IBS</a:t>
            </a:r>
          </a:p>
        </p:txBody>
      </p:sp>
    </p:spTree>
    <p:extLst>
      <p:ext uri="{BB962C8B-B14F-4D97-AF65-F5344CB8AC3E}">
        <p14:creationId xmlns:p14="http://schemas.microsoft.com/office/powerpoint/2010/main" val="409249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ten figuur">
            <a:extLst>
              <a:ext uri="{FF2B5EF4-FFF2-40B4-BE49-F238E27FC236}">
                <a16:creationId xmlns:a16="http://schemas.microsoft.com/office/drawing/2014/main" id="{D27574B5-ADC3-150A-0030-AD6E6AE010E0}"/>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7C0407-6E37-AF4F-F82E-22451A5ECC3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Definitie  eenzaamheid</a:t>
            </a:r>
          </a:p>
        </p:txBody>
      </p:sp>
      <p:sp>
        <p:nvSpPr>
          <p:cNvPr id="3" name="Tijdelijke aanduiding voor inhoud 2">
            <a:extLst>
              <a:ext uri="{FF2B5EF4-FFF2-40B4-BE49-F238E27FC236}">
                <a16:creationId xmlns:a16="http://schemas.microsoft.com/office/drawing/2014/main" id="{2A70E28E-765D-8C9F-9CC8-02B37D8B79AD}"/>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dirty="0">
                <a:solidFill>
                  <a:srgbClr val="FFFFFF"/>
                </a:solidFill>
              </a:rPr>
              <a:t>Wat </a:t>
            </a:r>
            <a:r>
              <a:rPr lang="en-US" sz="2400" dirty="0" err="1">
                <a:solidFill>
                  <a:srgbClr val="FFFFFF"/>
                </a:solidFill>
              </a:rPr>
              <a:t>denken</a:t>
            </a:r>
            <a:r>
              <a:rPr lang="en-US" sz="2400" dirty="0">
                <a:solidFill>
                  <a:srgbClr val="FFFFFF"/>
                </a:solidFill>
              </a:rPr>
              <a:t> </a:t>
            </a:r>
            <a:r>
              <a:rPr lang="en-US" sz="2400" dirty="0" err="1">
                <a:solidFill>
                  <a:srgbClr val="FFFFFF"/>
                </a:solidFill>
              </a:rPr>
              <a:t>jullie</a:t>
            </a:r>
            <a:endParaRPr lang="en-US" sz="2400" dirty="0">
              <a:solidFill>
                <a:srgbClr val="FFFFFF"/>
              </a:solidFill>
            </a:endParaRPr>
          </a:p>
        </p:txBody>
      </p:sp>
    </p:spTree>
    <p:extLst>
      <p:ext uri="{BB962C8B-B14F-4D97-AF65-F5344CB8AC3E}">
        <p14:creationId xmlns:p14="http://schemas.microsoft.com/office/powerpoint/2010/main" val="6714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0461BF-B9B5-81F4-70FF-74DD7081E1BF}"/>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Definitie conform </a:t>
            </a:r>
            <a:r>
              <a:rPr lang="nl-NL" dirty="0" err="1">
                <a:solidFill>
                  <a:srgbClr val="FFFFFF"/>
                </a:solidFill>
              </a:rPr>
              <a:t>eenzaam.nl</a:t>
            </a:r>
            <a:endParaRPr lang="nl-NL"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E6339D4-6EAB-F845-680F-8E059B8609B0}"/>
              </a:ext>
            </a:extLst>
          </p:cNvPr>
          <p:cNvSpPr>
            <a:spLocks noGrp="1"/>
          </p:cNvSpPr>
          <p:nvPr>
            <p:ph idx="1"/>
          </p:nvPr>
        </p:nvSpPr>
        <p:spPr>
          <a:xfrm>
            <a:off x="4447308" y="591344"/>
            <a:ext cx="6906491" cy="5585619"/>
          </a:xfrm>
        </p:spPr>
        <p:txBody>
          <a:bodyPr anchor="ctr">
            <a:normAutofit/>
          </a:bodyPr>
          <a:lstStyle/>
          <a:p>
            <a:r>
              <a:rPr lang="nl-NL" b="0" i="0" u="none" strike="noStrike">
                <a:effectLst/>
                <a:latin typeface="RO Sans"/>
              </a:rPr>
              <a:t>Eenzaamheid is je niet verbonden voelen. Je ervaart een gemis aan een hechte, emotionele band met anderen. Of je hebt minder contact met andere mensen dan je wenst. Eenzaamheid gaat gepaard met kenmerken als negatieve gevoelens van leegte, verdriet, angst en zinloosheid en met lichamelijke of psychische klachten.</a:t>
            </a:r>
            <a:endParaRPr lang="nl-NL" dirty="0"/>
          </a:p>
        </p:txBody>
      </p:sp>
    </p:spTree>
    <p:extLst>
      <p:ext uri="{BB962C8B-B14F-4D97-AF65-F5344CB8AC3E}">
        <p14:creationId xmlns:p14="http://schemas.microsoft.com/office/powerpoint/2010/main" val="230364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ebogen stenen pad in een kalm meer bij zonsopgang">
            <a:extLst>
              <a:ext uri="{FF2B5EF4-FFF2-40B4-BE49-F238E27FC236}">
                <a16:creationId xmlns:a16="http://schemas.microsoft.com/office/drawing/2014/main" id="{CD882E0A-3143-FFD8-3A12-39CF76E279FB}"/>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8AF402-8FDD-FE9D-3B96-C735BFAB18F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Welke vormen van eenzaamheid zijn er?</a:t>
            </a:r>
          </a:p>
        </p:txBody>
      </p:sp>
    </p:spTree>
    <p:extLst>
      <p:ext uri="{BB962C8B-B14F-4D97-AF65-F5344CB8AC3E}">
        <p14:creationId xmlns:p14="http://schemas.microsoft.com/office/powerpoint/2010/main" val="178357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1D3B27-B328-FE63-B053-A0677466B4DD}"/>
              </a:ext>
            </a:extLst>
          </p:cNvPr>
          <p:cNvSpPr>
            <a:spLocks noGrp="1"/>
          </p:cNvSpPr>
          <p:nvPr>
            <p:ph type="title"/>
          </p:nvPr>
        </p:nvSpPr>
        <p:spPr>
          <a:xfrm>
            <a:off x="686834" y="1153572"/>
            <a:ext cx="3200400" cy="4461163"/>
          </a:xfrm>
        </p:spPr>
        <p:txBody>
          <a:bodyPr>
            <a:normAutofit/>
          </a:bodyPr>
          <a:lstStyle/>
          <a:p>
            <a:r>
              <a:rPr lang="nl-NL">
                <a:solidFill>
                  <a:srgbClr val="FFFFFF"/>
                </a:solidFill>
              </a:rPr>
              <a:t>Vormen van eenzaamheid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C0178B0-FDA8-A296-7882-A8335D4A23B6}"/>
              </a:ext>
            </a:extLst>
          </p:cNvPr>
          <p:cNvSpPr>
            <a:spLocks noGrp="1"/>
          </p:cNvSpPr>
          <p:nvPr>
            <p:ph idx="1"/>
          </p:nvPr>
        </p:nvSpPr>
        <p:spPr>
          <a:xfrm>
            <a:off x="4447308" y="591344"/>
            <a:ext cx="6906491" cy="5585619"/>
          </a:xfrm>
        </p:spPr>
        <p:txBody>
          <a:bodyPr anchor="ctr">
            <a:noAutofit/>
          </a:bodyPr>
          <a:lstStyle/>
          <a:p>
            <a:r>
              <a:rPr lang="nl-NL" sz="1800" b="1" i="0" u="none" strike="noStrike" dirty="0">
                <a:effectLst/>
                <a:latin typeface="RO Sans"/>
              </a:rPr>
              <a:t>Emotionele eenzaamheid</a:t>
            </a:r>
          </a:p>
          <a:p>
            <a:pPr marL="0" indent="0">
              <a:buNone/>
            </a:pPr>
            <a:r>
              <a:rPr lang="nl-NL" sz="1800" b="0" i="0" u="none" strike="noStrike" dirty="0">
                <a:effectLst/>
                <a:latin typeface="RO Sans"/>
              </a:rPr>
              <a:t>Emotionele eenzaamheid treedt op als iemand een hechte, intieme band mist met één of meerdere personen. Meestal gaat het om de levenspartner. Er is een emotionele behoefte.</a:t>
            </a:r>
          </a:p>
          <a:p>
            <a:r>
              <a:rPr lang="nl-NL" sz="1800" b="1" i="0" u="none" strike="noStrike" dirty="0">
                <a:effectLst/>
                <a:latin typeface="RO Sans"/>
              </a:rPr>
              <a:t>Sociale eenzaamheid</a:t>
            </a:r>
          </a:p>
          <a:p>
            <a:pPr marL="0" indent="0">
              <a:buNone/>
            </a:pPr>
            <a:r>
              <a:rPr lang="nl-NL" sz="1800" b="0" i="0" u="none" strike="noStrike" dirty="0">
                <a:effectLst/>
                <a:latin typeface="RO Sans"/>
              </a:rPr>
              <a:t>Sociale eenzaamheid draait om minder contact hebben met andere mensen dan je wenst. Denk aan het missen van vrienden, kennissen of collega’s. Het sociaal netwerk schiet tekort. Er is een sociale behoefte.</a:t>
            </a:r>
          </a:p>
          <a:p>
            <a:r>
              <a:rPr lang="nl-NL" sz="1800" b="1" i="0" u="none" strike="noStrike" dirty="0">
                <a:solidFill>
                  <a:srgbClr val="000000"/>
                </a:solidFill>
                <a:effectLst/>
                <a:latin typeface="RO Sans"/>
              </a:rPr>
              <a:t>Overige soorten eenzaamheid</a:t>
            </a:r>
          </a:p>
          <a:p>
            <a:pPr marL="0" indent="0" algn="l">
              <a:buNone/>
            </a:pPr>
            <a:r>
              <a:rPr lang="nl-NL" sz="1800" b="0" i="0" u="none" strike="noStrike" dirty="0">
                <a:solidFill>
                  <a:srgbClr val="000000"/>
                </a:solidFill>
                <a:effectLst/>
                <a:latin typeface="RO Sans"/>
              </a:rPr>
              <a:t>De laatste jaren wordt ook veel gesproken over existentiële eenzaamheid. Bij existentiële eenzaamheid gaat het meer over zingeving dan over je sociale contacten. Het wordt omschreven als een verloren en zwervend gevoel, geen eigen plek of rol in het leven kennen, een gevoel van zinloosheid. Het is nog niet goed onderzocht hoe emotionele en sociale eenzaamheid en existentiële eenzaamheid zich tot elkaar verhouden.</a:t>
            </a:r>
            <a:br>
              <a:rPr lang="nl-NL" sz="1800" dirty="0"/>
            </a:br>
            <a:br>
              <a:rPr lang="nl-NL" sz="1800" dirty="0"/>
            </a:br>
            <a:endParaRPr lang="nl-NL" sz="1800" dirty="0"/>
          </a:p>
        </p:txBody>
      </p:sp>
    </p:spTree>
    <p:extLst>
      <p:ext uri="{BB962C8B-B14F-4D97-AF65-F5344CB8AC3E}">
        <p14:creationId xmlns:p14="http://schemas.microsoft.com/office/powerpoint/2010/main" val="296102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B34B7F-6E8D-6741-A735-9637428AE6FA}"/>
              </a:ext>
            </a:extLst>
          </p:cNvPr>
          <p:cNvPicPr>
            <a:picLocks noChangeAspect="1"/>
          </p:cNvPicPr>
          <p:nvPr/>
        </p:nvPicPr>
        <p:blipFill rotWithShape="1">
          <a:blip r:embed="rId2"/>
          <a:srcRect t="14525" b="152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jdelijke aanduiding voor inhoud 2">
            <a:extLst>
              <a:ext uri="{FF2B5EF4-FFF2-40B4-BE49-F238E27FC236}">
                <a16:creationId xmlns:a16="http://schemas.microsoft.com/office/drawing/2014/main" id="{0A0DB9D7-AF6C-534C-839E-F91B6CEEFC22}"/>
              </a:ext>
            </a:extLst>
          </p:cNvPr>
          <p:cNvSpPr>
            <a:spLocks noGrp="1"/>
          </p:cNvSpPr>
          <p:nvPr>
            <p:ph idx="1"/>
          </p:nvPr>
        </p:nvSpPr>
        <p:spPr>
          <a:xfrm>
            <a:off x="1075038" y="5242675"/>
            <a:ext cx="11038134" cy="683284"/>
          </a:xfrm>
        </p:spPr>
        <p:txBody>
          <a:bodyPr vert="horz" lIns="91440" tIns="45720" rIns="91440" bIns="45720" rtlCol="0">
            <a:normAutofit/>
          </a:bodyPr>
          <a:lstStyle/>
          <a:p>
            <a:pPr marL="0" indent="0" algn="ctr">
              <a:buNone/>
            </a:pPr>
            <a:r>
              <a:rPr lang="en-US" sz="2000" dirty="0">
                <a:hlinkClick r:id="rId3"/>
              </a:rPr>
              <a:t>https://www.loketgezondleven.nl/integraal-werken/wettelijk-en-beleidskader-publieke-gezondheid/landelijke-nota-gezondheidsbeleid-lokaal-beleid</a:t>
            </a:r>
            <a:endParaRPr lang="en-US" sz="2000" dirty="0"/>
          </a:p>
          <a:p>
            <a:pPr marL="0" indent="0" algn="ctr">
              <a:buNone/>
            </a:pPr>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22E44EE2-3D76-A54A-8531-4A4CB275881A}"/>
              </a:ext>
            </a:extLst>
          </p:cNvPr>
          <p:cNvSpPr>
            <a:spLocks noGrp="1"/>
          </p:cNvSpPr>
          <p:nvPr>
            <p:ph type="title"/>
          </p:nvPr>
        </p:nvSpPr>
        <p:spPr/>
        <p:txBody>
          <a:bodyPr/>
          <a:lstStyle/>
          <a:p>
            <a:r>
              <a:rPr lang="en-US" dirty="0"/>
              <a:t>Van </a:t>
            </a:r>
            <a:r>
              <a:rPr lang="en-US" dirty="0" err="1"/>
              <a:t>landelijk</a:t>
            </a:r>
            <a:r>
              <a:rPr lang="en-US" dirty="0"/>
              <a:t>, </a:t>
            </a:r>
            <a:r>
              <a:rPr lang="en-US" dirty="0" err="1"/>
              <a:t>naar</a:t>
            </a:r>
            <a:r>
              <a:rPr lang="en-US" dirty="0"/>
              <a:t> </a:t>
            </a:r>
            <a:r>
              <a:rPr lang="en-US" dirty="0" err="1"/>
              <a:t>lokaal</a:t>
            </a:r>
            <a:r>
              <a:rPr lang="en-US" dirty="0"/>
              <a:t>, eigen </a:t>
            </a:r>
            <a:r>
              <a:rPr lang="en-US" dirty="0" err="1"/>
              <a:t>leefstijl</a:t>
            </a:r>
            <a:br>
              <a:rPr lang="en-US" dirty="0"/>
            </a:br>
            <a:endParaRPr lang="nl-NL" dirty="0"/>
          </a:p>
        </p:txBody>
      </p:sp>
    </p:spTree>
    <p:extLst>
      <p:ext uri="{BB962C8B-B14F-4D97-AF65-F5344CB8AC3E}">
        <p14:creationId xmlns:p14="http://schemas.microsoft.com/office/powerpoint/2010/main" val="8375401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913</Words>
  <Application>Microsoft Macintosh PowerPoint</Application>
  <PresentationFormat>Breedbeeld</PresentationFormat>
  <Paragraphs>67</Paragraphs>
  <Slides>22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Calibri Light</vt:lpstr>
      <vt:lpstr>Helvetica</vt:lpstr>
      <vt:lpstr>RO Sans</vt:lpstr>
      <vt:lpstr>Kantoorthema</vt:lpstr>
      <vt:lpstr> Integraal gezondheidsbeleid</vt:lpstr>
      <vt:lpstr>PowerPoint-presentatie</vt:lpstr>
      <vt:lpstr>PowerPoint-presentatie</vt:lpstr>
      <vt:lpstr>Leerdoelen vandaag:</vt:lpstr>
      <vt:lpstr>Definitie  eenzaamheid</vt:lpstr>
      <vt:lpstr>Definitie conform eenzaam.nl</vt:lpstr>
      <vt:lpstr>Welke vormen van eenzaamheid zijn er?</vt:lpstr>
      <vt:lpstr>Vormen van eenzaamheid</vt:lpstr>
      <vt:lpstr>Van landelijk, naar lokaal, eigen leefstijl </vt:lpstr>
      <vt:lpstr>Landelijk nota gezondheidszorg nader bekeken en hoe zien we de verbindingen naar eerdere lesstof?</vt:lpstr>
      <vt:lpstr>Gezondheidsvraagstukken landelijke nota 2020-2024</vt:lpstr>
      <vt:lpstr>A. Gezondheid in de fysieke en sociale leefomgeving  Wat zijn lopende programma’s?</vt:lpstr>
      <vt:lpstr>Kijk hoe de nationale gezondheidsvraagstukken worden vertaald naar lokaal.</vt:lpstr>
      <vt:lpstr>  C. Druk op het dagelijks leven bij jeugd en jongvolwassenen </vt:lpstr>
      <vt:lpstr>Dahlgren and whitehead model</vt:lpstr>
      <vt:lpstr>PowerPoint-presentatie</vt:lpstr>
      <vt:lpstr>Relatie gezonde wijkaanpak</vt:lpstr>
      <vt:lpstr>Nationaal preventieakkoord</vt:lpstr>
      <vt:lpstr>Thema’s nationaal preventieakkoord</vt:lpstr>
      <vt:lpstr>Vertaling voor Tilburg naar het lokaal preventieakkoord</vt:lpstr>
      <vt:lpstr>De uitdagingen voor Tilburgers uit het lokaal preventieakkoord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Eenzaamheid Integraal gezondheidsbeleid</dc:title>
  <dc:creator>Mariska de Rouw</dc:creator>
  <cp:lastModifiedBy>Mariska de Rouw</cp:lastModifiedBy>
  <cp:revision>11</cp:revision>
  <dcterms:created xsi:type="dcterms:W3CDTF">2020-10-09T07:17:31Z</dcterms:created>
  <dcterms:modified xsi:type="dcterms:W3CDTF">2022-09-29T09:35:43Z</dcterms:modified>
</cp:coreProperties>
</file>